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996" r:id="rId1"/>
  </p:sldMasterIdLst>
  <p:sldIdLst>
    <p:sldId id="279" r:id="rId2"/>
    <p:sldId id="257" r:id="rId3"/>
    <p:sldId id="282" r:id="rId4"/>
    <p:sldId id="283" r:id="rId5"/>
    <p:sldId id="284" r:id="rId6"/>
    <p:sldId id="258" r:id="rId7"/>
    <p:sldId id="285" r:id="rId8"/>
    <p:sldId id="286" r:id="rId9"/>
    <p:sldId id="287" r:id="rId10"/>
    <p:sldId id="288" r:id="rId11"/>
    <p:sldId id="289" r:id="rId12"/>
    <p:sldId id="290" r:id="rId13"/>
    <p:sldId id="291" r:id="rId14"/>
    <p:sldId id="292" r:id="rId15"/>
    <p:sldId id="293" r:id="rId16"/>
    <p:sldId id="294" r:id="rId17"/>
    <p:sldId id="295" r:id="rId18"/>
    <p:sldId id="296" r:id="rId19"/>
    <p:sldId id="297" r:id="rId20"/>
    <p:sldId id="298" r:id="rId21"/>
    <p:sldId id="299" r:id="rId22"/>
    <p:sldId id="300" r:id="rId23"/>
    <p:sldId id="266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161" d="100"/>
          <a:sy n="161" d="100"/>
        </p:scale>
        <p:origin x="306" y="1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smtClean="0"/>
              <a:t>5/28/2024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61735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5/28/2024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56284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5/28/2024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02331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36732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5/28/2024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9321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5/28/2024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30366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5/28/2024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02128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5/28/2024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09683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5/28/2024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66752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5/28/2024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46165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5/28/2024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66025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5/28/2024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8218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8A87A34-81AB-432B-8DAE-1953F412C126}" type="datetimeFigureOut">
              <a:rPr lang="en-US" smtClean="0"/>
              <a:pPr/>
              <a:t>5/28/2024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26750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97" r:id="rId1"/>
    <p:sldLayoutId id="2147483998" r:id="rId2"/>
    <p:sldLayoutId id="2147483999" r:id="rId3"/>
    <p:sldLayoutId id="2147484000" r:id="rId4"/>
    <p:sldLayoutId id="2147484001" r:id="rId5"/>
    <p:sldLayoutId id="2147484002" r:id="rId6"/>
    <p:sldLayoutId id="2147484003" r:id="rId7"/>
    <p:sldLayoutId id="2147484004" r:id="rId8"/>
    <p:sldLayoutId id="2147484005" r:id="rId9"/>
    <p:sldLayoutId id="2147484006" r:id="rId10"/>
    <p:sldLayoutId id="2147484007" r:id="rId11"/>
    <p:sldLayoutId id="2147484008" r:id="rId12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sz="quarter" idx="4294967295"/>
          </p:nvPr>
        </p:nvSpPr>
        <p:spPr>
          <a:xfrm>
            <a:off x="0" y="169863"/>
            <a:ext cx="12192000" cy="6492875"/>
          </a:xfrm>
        </p:spPr>
        <p:txBody>
          <a:bodyPr>
            <a:no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ru-RU" sz="1200" b="1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МИНИСТЕРСТВО ОБРАЗОВАНИЯ И НАУКИ КЫРГЫЗСКОЙ РЕСПУБЛИКИ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ru-RU" sz="1200" b="1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МИНИСТЕРСТВО НАУКИ И ВЫСШЕГО ОБРАЗОВАНИЯ РОССИЙСКОЙ ФЕДЕРАЦИИ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ru-RU" sz="1400" b="1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Государственно образовательное учреждение</a:t>
            </a:r>
            <a:br>
              <a:rPr lang="ru-RU" sz="1400" b="1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1400" b="1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высшего профильного образования</a:t>
            </a:r>
            <a:br>
              <a:rPr lang="ru-RU" sz="1400" b="1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ru-RU" sz="12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1200" b="1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КЫРГЫЗСКО-РОССИЙСКИЙ СЛАВЯНСКИЙ УНИВЕРСИТЕТ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ru-RU" sz="1200" b="1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имени Первого Президента Российской Федерации Б.Н. Ельцина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ru-RU" sz="1200" b="1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ЕСТЕСТВЕННО – ТЕХНИЧЕСКИЙ ФАКУЛЬТЕТ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ru-RU" sz="1200" b="1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Кафедра информационных и вычислительных технологий</a:t>
            </a:r>
          </a:p>
          <a:p>
            <a:pPr marL="0" indent="0" algn="ctr">
              <a:buNone/>
            </a:pPr>
            <a:br>
              <a:rPr lang="ru-RU" sz="1200" b="1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1400" b="1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Выпускная квалификационная работа </a:t>
            </a:r>
            <a:br>
              <a:rPr lang="ru-RU" sz="1400" b="1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1400" b="1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 тему: </a:t>
            </a:r>
            <a:br>
              <a:rPr lang="ru-RU" sz="1400" b="1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Разработка программных средств для распределенной системы мониторинга технического состояния экзомассажоров</a:t>
            </a:r>
            <a:endParaRPr lang="en-US" sz="1600" b="1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br>
              <a:rPr lang="ru-RU" sz="16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16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Выполнил студент группы ЕПИ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</a:t>
            </a:r>
            <a:r>
              <a:rPr lang="ru-RU" sz="16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ru-RU" sz="16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-22</a:t>
            </a:r>
            <a:br>
              <a:rPr lang="ru-RU" sz="16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16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Лазарев Дмитрий Денисович</a:t>
            </a:r>
          </a:p>
          <a:p>
            <a:pPr marL="0" indent="0" algn="ctr">
              <a:buNone/>
            </a:pPr>
            <a:br>
              <a:rPr lang="ru-RU" sz="16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16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Руководитель:</a:t>
            </a:r>
            <a:br>
              <a:rPr lang="ru-RU" sz="16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1800" cap="non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</a:t>
            </a:r>
            <a:r>
              <a:rPr lang="ru-R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.т.н</a:t>
            </a:r>
            <a:r>
              <a:rPr lang="en-US" sz="1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. </a:t>
            </a:r>
            <a:r>
              <a:rPr lang="ru-RU" sz="16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Верзунов Сергей Николаевич</a:t>
            </a:r>
          </a:p>
          <a:p>
            <a:pPr marL="0" indent="0" algn="ctr">
              <a:buNone/>
            </a:pPr>
            <a:r>
              <a:rPr lang="ru-RU" sz="14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Заведующий кафедрой д.т.н., профессор Лыченко Наталья Михайловна</a:t>
            </a:r>
            <a:br>
              <a:rPr lang="ru-RU" sz="14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ru-RU" sz="12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14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Бишкек 2024</a:t>
            </a:r>
            <a:endParaRPr lang="ru-RU" sz="1400" cap="none" dirty="0"/>
          </a:p>
        </p:txBody>
      </p:sp>
    </p:spTree>
    <p:extLst>
      <p:ext uri="{BB962C8B-B14F-4D97-AF65-F5344CB8AC3E}">
        <p14:creationId xmlns:p14="http://schemas.microsoft.com/office/powerpoint/2010/main" val="17290113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13149" y="0"/>
            <a:ext cx="10364451" cy="792272"/>
          </a:xfrm>
        </p:spPr>
        <p:txBody>
          <a:bodyPr>
            <a:normAutofit fontScale="90000"/>
          </a:bodyPr>
          <a:lstStyle/>
          <a:p>
            <a:r>
              <a:rPr lang="ru-RU" cap="none" dirty="0"/>
              <a:t>Диаграмма вариантов использования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F915093-A179-DD70-7F71-C8CFAE7355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2712" y="704797"/>
            <a:ext cx="5725324" cy="6077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4759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13149" y="0"/>
            <a:ext cx="10364451" cy="792272"/>
          </a:xfrm>
        </p:spPr>
        <p:txBody>
          <a:bodyPr>
            <a:noAutofit/>
          </a:bodyPr>
          <a:lstStyle/>
          <a:p>
            <a:pPr algn="ctr"/>
            <a:r>
              <a:rPr lang="ru-RU" sz="3600" cap="none" dirty="0"/>
              <a:t>Функции программных средств администратора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A15924A-5320-A1A5-9B8E-05CD78AC1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7119" y="1207343"/>
            <a:ext cx="9497750" cy="5048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247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13149" y="0"/>
            <a:ext cx="10364451" cy="792272"/>
          </a:xfrm>
        </p:spPr>
        <p:txBody>
          <a:bodyPr>
            <a:noAutofit/>
          </a:bodyPr>
          <a:lstStyle/>
          <a:p>
            <a:pPr algn="ctr"/>
            <a:r>
              <a:rPr lang="ru-RU" sz="3200" cap="none" dirty="0"/>
              <a:t>Функции программных средств оператора</a:t>
            </a:r>
            <a:endParaRPr lang="ru-RU" sz="2800" cap="none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DC81DA6-7751-7C27-E7A0-47BA75C7A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4077" y="684939"/>
            <a:ext cx="9802593" cy="6173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6415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13149" y="0"/>
            <a:ext cx="10364451" cy="792272"/>
          </a:xfrm>
        </p:spPr>
        <p:txBody>
          <a:bodyPr>
            <a:noAutofit/>
          </a:bodyPr>
          <a:lstStyle/>
          <a:p>
            <a:pPr algn="ctr"/>
            <a:r>
              <a:rPr lang="ru-RU" sz="3200" cap="none" dirty="0"/>
              <a:t>Функции программных средств оператора</a:t>
            </a:r>
            <a:endParaRPr lang="ru-RU" sz="2800" cap="none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DC81DA6-7751-7C27-E7A0-47BA75C7A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4077" y="684939"/>
            <a:ext cx="9802593" cy="6173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1250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13149" y="0"/>
            <a:ext cx="10364451" cy="792272"/>
          </a:xfrm>
        </p:spPr>
        <p:txBody>
          <a:bodyPr>
            <a:noAutofit/>
          </a:bodyPr>
          <a:lstStyle/>
          <a:p>
            <a:pPr algn="ctr"/>
            <a:r>
              <a:rPr lang="ru-RU" sz="3200" cap="none" dirty="0"/>
              <a:t>Функции программных средств оператора</a:t>
            </a:r>
            <a:endParaRPr lang="ru-RU" sz="2800" cap="none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DC81DA6-7751-7C27-E7A0-47BA75C7A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4077" y="684939"/>
            <a:ext cx="9802593" cy="6173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1851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13149" y="0"/>
            <a:ext cx="10364451" cy="792272"/>
          </a:xfrm>
        </p:spPr>
        <p:txBody>
          <a:bodyPr>
            <a:noAutofit/>
          </a:bodyPr>
          <a:lstStyle/>
          <a:p>
            <a:pPr algn="ctr"/>
            <a:r>
              <a:rPr lang="ru-RU" sz="3200" cap="none" dirty="0"/>
              <a:t>Классы-сущности и связи между ними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48EFE7C-BFEF-616A-F4C2-BAB53EB43E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959" y="792272"/>
            <a:ext cx="10865922" cy="5987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890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13149" y="0"/>
            <a:ext cx="10364451" cy="792272"/>
          </a:xfrm>
        </p:spPr>
        <p:txBody>
          <a:bodyPr>
            <a:noAutofit/>
          </a:bodyPr>
          <a:lstStyle/>
          <a:p>
            <a:pPr algn="ctr"/>
            <a:r>
              <a:rPr lang="ru-RU" sz="3200" cap="none" dirty="0"/>
              <a:t>Окно авторизации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A8B0719-67FF-2231-FD87-FC063E2288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327" y="1089322"/>
            <a:ext cx="11289315" cy="5364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4468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13149" y="0"/>
            <a:ext cx="10364451" cy="792272"/>
          </a:xfrm>
        </p:spPr>
        <p:txBody>
          <a:bodyPr>
            <a:noAutofit/>
          </a:bodyPr>
          <a:lstStyle/>
          <a:p>
            <a:pPr algn="ctr"/>
            <a:r>
              <a:rPr lang="ru-RU" sz="3200" cap="none" dirty="0"/>
              <a:t>Главная страница от лица администратора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283CC4A-8F5C-C389-B262-EAB0BB4B43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213" y="792272"/>
            <a:ext cx="11177573" cy="5735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6606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13149" y="0"/>
            <a:ext cx="10364451" cy="792272"/>
          </a:xfrm>
        </p:spPr>
        <p:txBody>
          <a:bodyPr>
            <a:noAutofit/>
          </a:bodyPr>
          <a:lstStyle/>
          <a:p>
            <a:pPr algn="ctr"/>
            <a:r>
              <a:rPr lang="ru-RU" sz="3200" cap="none" dirty="0"/>
              <a:t>Страница устройства от лица администратора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ADD4EAF-5CEA-EC77-C550-190A76DACB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755" y="792272"/>
            <a:ext cx="11435938" cy="5824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7322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13149" y="0"/>
            <a:ext cx="10364451" cy="792272"/>
          </a:xfrm>
        </p:spPr>
        <p:txBody>
          <a:bodyPr>
            <a:noAutofit/>
          </a:bodyPr>
          <a:lstStyle/>
          <a:p>
            <a:pPr algn="ctr"/>
            <a:r>
              <a:rPr lang="ru-RU" sz="3200" cap="none" dirty="0"/>
              <a:t>Связь с техподдержкой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64FFB5D-4130-ED07-E796-91C34F3B0F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257" y="789303"/>
            <a:ext cx="11780322" cy="5996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5636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sz="quarter" idx="4294967295"/>
          </p:nvPr>
        </p:nvSpPr>
        <p:spPr>
          <a:xfrm>
            <a:off x="914400" y="1055687"/>
            <a:ext cx="10363200" cy="47466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В современном мире, стремительно развивающемся в направлении цифровизации и автоматизации, возрастает потребность в эффективных инструментах для мониторинга и контроля технического состояния различных устройств и систем. Экзомассажоры, как инновационные устройства, предназначенные для терапевтического воздействия и улучшения качества жизни пользователей, требуют особого внимания в плане обеспечения их бесперебойной работы и своевременного обслуживания.</a:t>
            </a:r>
            <a:endParaRPr lang="ru-RU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DD1F42A0-F615-409D-B079-02BAA0E1AECC}"/>
              </a:ext>
            </a:extLst>
          </p:cNvPr>
          <p:cNvSpPr txBox="1">
            <a:spLocks/>
          </p:cNvSpPr>
          <p:nvPr/>
        </p:nvSpPr>
        <p:spPr>
          <a:xfrm>
            <a:off x="913149" y="0"/>
            <a:ext cx="10364451" cy="79227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cap="none" dirty="0"/>
              <a:t>Актуальность</a:t>
            </a:r>
          </a:p>
        </p:txBody>
      </p:sp>
    </p:spTree>
    <p:extLst>
      <p:ext uri="{BB962C8B-B14F-4D97-AF65-F5344CB8AC3E}">
        <p14:creationId xmlns:p14="http://schemas.microsoft.com/office/powerpoint/2010/main" val="26236289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13149" y="0"/>
            <a:ext cx="10364451" cy="792272"/>
          </a:xfrm>
        </p:spPr>
        <p:txBody>
          <a:bodyPr>
            <a:noAutofit/>
          </a:bodyPr>
          <a:lstStyle/>
          <a:p>
            <a:pPr algn="ctr"/>
            <a:r>
              <a:rPr lang="ru-RU" sz="3200" cap="none" dirty="0"/>
              <a:t>Форма добавления новой прошивки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902ACCE-3200-856A-4133-A8D3C2FB95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1125" y="967786"/>
            <a:ext cx="8749749" cy="5465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6651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13149" y="0"/>
            <a:ext cx="10364451" cy="792272"/>
          </a:xfrm>
        </p:spPr>
        <p:txBody>
          <a:bodyPr>
            <a:noAutofit/>
          </a:bodyPr>
          <a:lstStyle/>
          <a:p>
            <a:pPr algn="ctr"/>
            <a:r>
              <a:rPr lang="ru-RU" sz="3200" cap="none" dirty="0"/>
              <a:t>Страница регистрационных кодов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70204B7-F0F0-EDA7-0124-663A579293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84" b="14031"/>
          <a:stretch/>
        </p:blipFill>
        <p:spPr>
          <a:xfrm>
            <a:off x="385948" y="686648"/>
            <a:ext cx="11009494" cy="34290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F0A78A8-8AE3-EF1A-26BA-AF83E9B6B6F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392" b="22327"/>
          <a:stretch/>
        </p:blipFill>
        <p:spPr>
          <a:xfrm>
            <a:off x="385948" y="4115648"/>
            <a:ext cx="11009494" cy="2105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5913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13149" y="0"/>
            <a:ext cx="10364451" cy="792272"/>
          </a:xfrm>
        </p:spPr>
        <p:txBody>
          <a:bodyPr>
            <a:noAutofit/>
          </a:bodyPr>
          <a:lstStyle/>
          <a:p>
            <a:pPr algn="ctr"/>
            <a:r>
              <a:rPr lang="ru-RU" sz="3200" cap="none" dirty="0"/>
              <a:t>Страница поиска устройств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57B00EC-F6E5-5757-A8A2-8EA968CA81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529" y="744771"/>
            <a:ext cx="11459689" cy="5828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6322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idx="4294967295"/>
          </p:nvPr>
        </p:nvSpPr>
        <p:spPr>
          <a:xfrm>
            <a:off x="504701" y="169862"/>
            <a:ext cx="10228263" cy="752475"/>
          </a:xfrm>
        </p:spPr>
        <p:txBody>
          <a:bodyPr>
            <a:normAutofit/>
          </a:bodyPr>
          <a:lstStyle/>
          <a:p>
            <a:r>
              <a:rPr lang="ru-RU" cap="none" dirty="0"/>
              <a:t>Заключение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quarter" idx="4294967295"/>
          </p:nvPr>
        </p:nvSpPr>
        <p:spPr>
          <a:xfrm>
            <a:off x="504701" y="1089850"/>
            <a:ext cx="10996613" cy="52101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0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результата выполнения выпускной квалификационной работы было выполнено следующее:</a:t>
            </a:r>
          </a:p>
          <a:p>
            <a:pPr lvl="0"/>
            <a:r>
              <a:rPr lang="ru-RU" sz="20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Разработанная система выполняет следующие функции:</a:t>
            </a:r>
          </a:p>
          <a:p>
            <a:pPr lvl="0">
              <a:buFont typeface="Wingdings" panose="05000000000000000000" pitchFamily="2" charset="2"/>
              <a:buChar char="Ø"/>
            </a:pPr>
            <a:r>
              <a:rPr lang="ru-RU" sz="20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Регистрация устройств.</a:t>
            </a:r>
          </a:p>
          <a:p>
            <a:pPr lvl="0">
              <a:buFont typeface="Wingdings" panose="05000000000000000000" pitchFamily="2" charset="2"/>
              <a:buChar char="Ø"/>
            </a:pPr>
            <a:r>
              <a:rPr lang="ru-RU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Разработана система мониторинга ключевых технических параметров 	экзомассажоров 	с возможностью удаленного доступа для пользователей</a:t>
            </a:r>
            <a:r>
              <a:rPr lang="ru-RU" sz="20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>
              <a:buFont typeface="Wingdings" panose="05000000000000000000" pitchFamily="2" charset="2"/>
              <a:buChar char="Ø"/>
            </a:pPr>
            <a:r>
              <a:rPr lang="ru-RU" sz="2000" dirty="0"/>
              <a:t> Реализованы алгоритмы анализа данных для выявления аномалий и формирования рекомендаций по предотвращению отказов технических 	устройств</a:t>
            </a:r>
          </a:p>
          <a:p>
            <a:pPr lvl="0">
              <a:buFont typeface="Wingdings" panose="05000000000000000000" pitchFamily="2" charset="2"/>
              <a:buChar char="Ø"/>
            </a:pPr>
            <a:r>
              <a:rPr lang="ru-RU" sz="2000"/>
              <a:t> Реализованы </a:t>
            </a:r>
            <a:r>
              <a:rPr lang="ru-RU" sz="2000" dirty="0"/>
              <a:t>создание и сохранение различных вариантов настроек.</a:t>
            </a:r>
            <a:endParaRPr lang="ru-RU" sz="2000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87440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sz="quarter" idx="4294967295"/>
          </p:nvPr>
        </p:nvSpPr>
        <p:spPr>
          <a:xfrm>
            <a:off x="914400" y="1055687"/>
            <a:ext cx="10363200" cy="4746625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ru-RU" dirty="0"/>
              <a:t> Сложность интеграции различных компонентов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Слабая надежность и устойчивость системы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Обработка и анализ данных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Отсутствие обновления программной части устройств </a:t>
            </a:r>
            <a:endParaRPr lang="ru-RU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DD1F42A0-F615-409D-B079-02BAA0E1AECC}"/>
              </a:ext>
            </a:extLst>
          </p:cNvPr>
          <p:cNvSpPr txBox="1">
            <a:spLocks/>
          </p:cNvSpPr>
          <p:nvPr/>
        </p:nvSpPr>
        <p:spPr>
          <a:xfrm>
            <a:off x="913149" y="0"/>
            <a:ext cx="10364451" cy="79227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cap="none" dirty="0"/>
              <a:t>Проблемы</a:t>
            </a:r>
          </a:p>
        </p:txBody>
      </p:sp>
    </p:spTree>
    <p:extLst>
      <p:ext uri="{BB962C8B-B14F-4D97-AF65-F5344CB8AC3E}">
        <p14:creationId xmlns:p14="http://schemas.microsoft.com/office/powerpoint/2010/main" val="10733639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sz="quarter" idx="4294967295"/>
          </p:nvPr>
        </p:nvSpPr>
        <p:spPr>
          <a:xfrm>
            <a:off x="914400" y="1055687"/>
            <a:ext cx="10363200" cy="4746625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ru-RU" dirty="0"/>
              <a:t> </a:t>
            </a:r>
            <a:r>
              <a:rPr lang="en-US" dirty="0"/>
              <a:t>Home Assistant</a:t>
            </a:r>
            <a:endParaRPr lang="ru-RU" dirty="0"/>
          </a:p>
          <a:p>
            <a:pPr>
              <a:buFont typeface="Wingdings" panose="05000000000000000000" pitchFamily="2" charset="2"/>
              <a:buChar char="Ø"/>
            </a:pPr>
            <a:r>
              <a:rPr lang="ru-RU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AQ</a:t>
            </a:r>
            <a:r>
              <a:rPr lang="en-US" cap="non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air</a:t>
            </a:r>
            <a:endParaRPr lang="ru-RU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???</a:t>
            </a:r>
            <a:endParaRPr lang="ru-RU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DD1F42A0-F615-409D-B079-02BAA0E1AECC}"/>
              </a:ext>
            </a:extLst>
          </p:cNvPr>
          <p:cNvSpPr txBox="1">
            <a:spLocks/>
          </p:cNvSpPr>
          <p:nvPr/>
        </p:nvSpPr>
        <p:spPr>
          <a:xfrm>
            <a:off x="913149" y="0"/>
            <a:ext cx="10364451" cy="79227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cap="none" dirty="0"/>
              <a:t>Системы аналоги</a:t>
            </a:r>
          </a:p>
        </p:txBody>
      </p:sp>
    </p:spTree>
    <p:extLst>
      <p:ext uri="{BB962C8B-B14F-4D97-AF65-F5344CB8AC3E}">
        <p14:creationId xmlns:p14="http://schemas.microsoft.com/office/powerpoint/2010/main" val="16010764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sz="quarter" idx="4294967295"/>
          </p:nvPr>
        </p:nvSpPr>
        <p:spPr>
          <a:xfrm>
            <a:off x="913148" y="929382"/>
            <a:ext cx="10363200" cy="579150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ru-RU" dirty="0"/>
              <a:t> Обеспечение непрерывного мониторинга технического состояния экзомассажоров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ru-RU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/>
              <a:t>Предоставления возможности удаленного управления экзомассажорами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/>
              <a:t>Повышение эффективности работы устройств за счет анализа полученных данных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ru-RU" dirty="0"/>
              <a:t> Обеспечение надежности использования системы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ru-RU" dirty="0"/>
              <a:t> Возможность использования экзомассажоров через систему подписки</a:t>
            </a:r>
          </a:p>
          <a:p>
            <a:pPr marL="0" indent="0">
              <a:buNone/>
            </a:pPr>
            <a:r>
              <a:rPr lang="ru-RU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5000" dirty="0">
                <a:cs typeface="Times New Roman" panose="02020603050405020304" pitchFamily="18" charset="0"/>
              </a:rPr>
              <a:t>Задачи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ru-RU" dirty="0">
                <a:cs typeface="Times New Roman" panose="02020603050405020304" pitchFamily="18" charset="0"/>
              </a:rPr>
              <a:t> </a:t>
            </a:r>
            <a:r>
              <a:rPr lang="ru-RU" dirty="0"/>
              <a:t>Разработка механизмов мониторинга ключевых технических параметров экзомассажоров с возможностью удаленного доступа для пользователей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ru-RU" dirty="0">
                <a:cs typeface="Times New Roman" panose="02020603050405020304" pitchFamily="18" charset="0"/>
              </a:rPr>
              <a:t> </a:t>
            </a:r>
            <a:r>
              <a:rPr lang="ru-RU" dirty="0"/>
              <a:t>Реализация алгоритмов анализа данных для выявления аномалий и формирования рекомендаций по предотвращению отказов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ru-RU" dirty="0">
                <a:cs typeface="Times New Roman" panose="02020603050405020304" pitchFamily="18" charset="0"/>
              </a:rPr>
              <a:t> </a:t>
            </a:r>
            <a:r>
              <a:rPr lang="ru-RU" dirty="0"/>
              <a:t>Разработка интерфейса для визуализации результатов мониторинга и управления системой через веб-портал для пользователей.</a:t>
            </a:r>
            <a:endParaRPr lang="ru-RU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ru-RU" sz="5000" cap="none" dirty="0">
              <a:cs typeface="Times New Roman" panose="02020603050405020304" pitchFamily="18" charset="0"/>
            </a:endParaRP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DD1F42A0-F615-409D-B079-02BAA0E1AECC}"/>
              </a:ext>
            </a:extLst>
          </p:cNvPr>
          <p:cNvSpPr txBox="1">
            <a:spLocks/>
          </p:cNvSpPr>
          <p:nvPr/>
        </p:nvSpPr>
        <p:spPr>
          <a:xfrm>
            <a:off x="913148" y="18357"/>
            <a:ext cx="10364451" cy="79227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cap="none" dirty="0"/>
              <a:t>Цели</a:t>
            </a:r>
            <a:r>
              <a:rPr lang="en-US" cap="none" dirty="0"/>
              <a:t>:</a:t>
            </a:r>
            <a:endParaRPr lang="ru-RU" cap="none" dirty="0"/>
          </a:p>
        </p:txBody>
      </p:sp>
    </p:spTree>
    <p:extLst>
      <p:ext uri="{BB962C8B-B14F-4D97-AF65-F5344CB8AC3E}">
        <p14:creationId xmlns:p14="http://schemas.microsoft.com/office/powerpoint/2010/main" val="29107192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13774" y="21189"/>
            <a:ext cx="10364451" cy="792272"/>
          </a:xfrm>
        </p:spPr>
        <p:txBody>
          <a:bodyPr>
            <a:normAutofit/>
          </a:bodyPr>
          <a:lstStyle/>
          <a:p>
            <a:r>
              <a:rPr lang="ru-RU" cap="none" dirty="0"/>
              <a:t>Функционал системы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913774" y="1158031"/>
            <a:ext cx="10363826" cy="551252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b="1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Администратор</a:t>
            </a:r>
          </a:p>
          <a:p>
            <a:pPr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ru-RU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Регистрация устройств.</a:t>
            </a:r>
          </a:p>
          <a:p>
            <a:pPr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ru-RU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Блокировка устройств	</a:t>
            </a:r>
            <a:endParaRPr lang="ru-RU" b="1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ru-RU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Добавление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ru-RU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удаление и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</a:t>
            </a:r>
            <a:r>
              <a:rPr lang="ru-RU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едактирование пользователей</a:t>
            </a:r>
          </a:p>
          <a:p>
            <a:pPr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Обновление прошивок устройств</a:t>
            </a:r>
          </a:p>
          <a:p>
            <a:pPr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ru-RU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Создание регистрационных кодов</a:t>
            </a:r>
          </a:p>
          <a:p>
            <a:pPr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Просмотр логов устройств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ru-RU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ru-RU" b="1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Оператор</a:t>
            </a:r>
          </a:p>
          <a:p>
            <a:pPr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ru-RU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Удаленное управление устройством</a:t>
            </a:r>
          </a:p>
          <a:p>
            <a:pPr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Онлайн-связь с тех поддержкой</a:t>
            </a:r>
            <a:endParaRPr lang="ru-RU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27341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13149" y="0"/>
            <a:ext cx="10364451" cy="792272"/>
          </a:xfrm>
        </p:spPr>
        <p:txBody>
          <a:bodyPr>
            <a:normAutofit/>
          </a:bodyPr>
          <a:lstStyle/>
          <a:p>
            <a:r>
              <a:rPr lang="ru-RU" cap="none" dirty="0"/>
              <a:t>Средства разработки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913774" y="1345475"/>
            <a:ext cx="10363826" cy="5512525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Среда разработки: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PyCharm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Язык программирования: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Фреймворк: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Django, Django REST framework 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Формат обмена данными: JSON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Система управления версий: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Git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База данных: MySQL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ru-RU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00876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13149" y="0"/>
            <a:ext cx="10364451" cy="792272"/>
          </a:xfrm>
        </p:spPr>
        <p:txBody>
          <a:bodyPr>
            <a:normAutofit/>
          </a:bodyPr>
          <a:lstStyle/>
          <a:p>
            <a:r>
              <a:rPr lang="ru-RU" cap="none" dirty="0"/>
              <a:t>Диаграмма компонентов системы 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2FA67CCC-CDC6-8D27-4888-95E91416013E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B4B3E17-231D-C735-FAED-45ABDD572B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26" y="792272"/>
            <a:ext cx="12192000" cy="5677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9119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13149" y="0"/>
            <a:ext cx="10364451" cy="792272"/>
          </a:xfrm>
        </p:spPr>
        <p:txBody>
          <a:bodyPr>
            <a:normAutofit/>
          </a:bodyPr>
          <a:lstStyle/>
          <a:p>
            <a:r>
              <a:rPr lang="ru-RU" cap="none" dirty="0"/>
              <a:t>Диаграмма классов система 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4F3062C-AC03-9718-E55E-0874CBC2EB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432" y="605642"/>
            <a:ext cx="10428933" cy="6252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45302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Интеграл">
  <a:themeElements>
    <a:clrScheme name="Интеграл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Интеграл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Интеграл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3330</TotalTime>
  <Words>471</Words>
  <Application>Microsoft Office PowerPoint</Application>
  <PresentationFormat>Широкоэкранный</PresentationFormat>
  <Paragraphs>72</Paragraphs>
  <Slides>23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23</vt:i4>
      </vt:variant>
    </vt:vector>
  </HeadingPairs>
  <TitlesOfParts>
    <vt:vector size="30" baseType="lpstr">
      <vt:lpstr>Calibri</vt:lpstr>
      <vt:lpstr>Times New Roman</vt:lpstr>
      <vt:lpstr>Tw Cen MT</vt:lpstr>
      <vt:lpstr>Tw Cen MT Condensed</vt:lpstr>
      <vt:lpstr>Wingdings</vt:lpstr>
      <vt:lpstr>Wingdings 3</vt:lpstr>
      <vt:lpstr>Интеграл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Функционал системы</vt:lpstr>
      <vt:lpstr>Средства разработки</vt:lpstr>
      <vt:lpstr>Диаграмма компонентов системы </vt:lpstr>
      <vt:lpstr>Диаграмма классов система </vt:lpstr>
      <vt:lpstr>Диаграмма вариантов использования</vt:lpstr>
      <vt:lpstr>Функции программных средств администратора</vt:lpstr>
      <vt:lpstr>Функции программных средств оператора</vt:lpstr>
      <vt:lpstr>Функции программных средств оператора</vt:lpstr>
      <vt:lpstr>Функции программных средств оператора</vt:lpstr>
      <vt:lpstr>Классы-сущности и связи между ними</vt:lpstr>
      <vt:lpstr>Окно авторизации</vt:lpstr>
      <vt:lpstr>Главная страница от лица администратора</vt:lpstr>
      <vt:lpstr>Страница устройства от лица администратора</vt:lpstr>
      <vt:lpstr>Связь с техподдержкой</vt:lpstr>
      <vt:lpstr>Форма добавления новой прошивки</vt:lpstr>
      <vt:lpstr>Страница регистрационных кодов</vt:lpstr>
      <vt:lpstr>Страница поиска устройств</vt:lpstr>
      <vt:lpstr>Заключение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Fangorn</dc:creator>
  <cp:lastModifiedBy>Дмитрий Лазарев</cp:lastModifiedBy>
  <cp:revision>50</cp:revision>
  <dcterms:created xsi:type="dcterms:W3CDTF">2020-06-09T08:10:54Z</dcterms:created>
  <dcterms:modified xsi:type="dcterms:W3CDTF">2024-05-28T15:31:26Z</dcterms:modified>
</cp:coreProperties>
</file>